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8" r:id="rId8"/>
    <p:sldId id="265" r:id="rId9"/>
    <p:sldId id="266" r:id="rId10"/>
    <p:sldId id="267" r:id="rId11"/>
    <p:sldId id="269" r:id="rId12"/>
    <p:sldId id="272" r:id="rId13"/>
    <p:sldId id="271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70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11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83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4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3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6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1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0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22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22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10BC04-F18C-4B72-977F-CF46C898A47B}" type="datetimeFigureOut">
              <a:rPr lang="pl-PL" smtClean="0"/>
              <a:t>03.08.2021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2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jp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uu.com/magazynsupl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agazynsuplement" TargetMode="External"/><Relationship Id="rId2" Type="http://schemas.openxmlformats.org/officeDocument/2006/relationships/hyperlink" Target="http://www.magazynsuplement.us.edu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stagram.com/magazynsuplemen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99581"/>
            <a:ext cx="10058400" cy="1143000"/>
          </a:xfrm>
        </p:spPr>
        <p:txBody>
          <a:bodyPr/>
          <a:lstStyle/>
          <a:p>
            <a:pPr algn="ctr"/>
            <a:r>
              <a:rPr lang="pl-PL" b="1" dirty="0" smtClean="0"/>
              <a:t>Magazyn Studentów Uniwersytetu Śląskiego</a:t>
            </a:r>
            <a:endParaRPr lang="pl-PL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47" y="878374"/>
            <a:ext cx="9930404" cy="3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Możliwe formy współpracy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221907"/>
            <a:ext cx="10058400" cy="3647186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Poza reklamą na łamach naszego Magazynu oferujemy inne </a:t>
            </a:r>
            <a:r>
              <a:rPr lang="pl-PL" b="1" dirty="0"/>
              <a:t>formy </a:t>
            </a:r>
            <a:r>
              <a:rPr lang="pl-PL" b="1" dirty="0" smtClean="0"/>
              <a:t>współpracy</a:t>
            </a:r>
            <a:r>
              <a:rPr lang="pl-PL" dirty="0" smtClean="0"/>
              <a:t>. Do </a:t>
            </a:r>
            <a:r>
              <a:rPr lang="pl-PL" dirty="0"/>
              <a:t>każdej z nich podchodzimy </a:t>
            </a:r>
            <a:r>
              <a:rPr lang="pl-PL" b="1" dirty="0"/>
              <a:t>indywidualnie</a:t>
            </a:r>
            <a:r>
              <a:rPr lang="pl-PL" dirty="0"/>
              <a:t>, zatem zapraszamy do kontaktu. </a:t>
            </a:r>
            <a:br>
              <a:rPr lang="pl-PL" dirty="0"/>
            </a:br>
            <a:endParaRPr lang="pl-PL" dirty="0"/>
          </a:p>
          <a:p>
            <a:pPr algn="ctr"/>
            <a:r>
              <a:rPr lang="pl-PL" sz="2400" dirty="0"/>
              <a:t>Co jeszcze oferujemy?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 objęcie </a:t>
            </a:r>
            <a:r>
              <a:rPr lang="pl-PL" dirty="0"/>
              <a:t>Państwa działalności </a:t>
            </a:r>
            <a:r>
              <a:rPr lang="pl-PL" b="1" dirty="0"/>
              <a:t>patronatem medialnym</a:t>
            </a:r>
            <a:r>
              <a:rPr lang="pl-PL" dirty="0"/>
              <a:t>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artykuły </a:t>
            </a:r>
            <a:r>
              <a:rPr lang="pl-PL" b="1" dirty="0"/>
              <a:t>sponsorowane</a:t>
            </a:r>
            <a:r>
              <a:rPr lang="pl-PL" dirty="0"/>
              <a:t>, publikowane na naszym blogu;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recenzje</a:t>
            </a:r>
            <a:r>
              <a:rPr lang="pl-PL" dirty="0" smtClean="0"/>
              <a:t> </a:t>
            </a:r>
            <a:r>
              <a:rPr lang="pl-PL" dirty="0"/>
              <a:t>oraz </a:t>
            </a:r>
            <a:r>
              <a:rPr lang="pl-PL" b="1" dirty="0"/>
              <a:t>relacje z wydarzeń</a:t>
            </a:r>
            <a:r>
              <a:rPr lang="pl-PL" dirty="0"/>
              <a:t>, które Państwo organizują</a:t>
            </a:r>
            <a:r>
              <a:rPr lang="pl-PL" dirty="0" smtClean="0"/>
              <a:t>; </a:t>
            </a:r>
            <a:r>
              <a:rPr lang="pl-PL" b="1" dirty="0" smtClean="0"/>
              <a:t>kampanię</a:t>
            </a:r>
            <a:r>
              <a:rPr lang="pl-PL" dirty="0" smtClean="0"/>
              <a:t> </a:t>
            </a:r>
            <a:r>
              <a:rPr lang="pl-PL" dirty="0"/>
              <a:t>w naszych mediach społecznościowych (Facebook, </a:t>
            </a:r>
            <a:r>
              <a:rPr lang="pl-PL" dirty="0" err="1"/>
              <a:t>Instagram</a:t>
            </a:r>
            <a:r>
              <a:rPr lang="pl-PL" dirty="0"/>
              <a:t>);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organizację </a:t>
            </a:r>
            <a:r>
              <a:rPr lang="pl-PL" b="1" dirty="0"/>
              <a:t>konkursów</a:t>
            </a:r>
            <a:r>
              <a:rPr lang="pl-PL" dirty="0"/>
              <a:t>, w którym nasi czytelnicy mogą wygrać Państwa produkty.</a:t>
            </a:r>
          </a:p>
        </p:txBody>
      </p:sp>
    </p:spTree>
    <p:extLst>
      <p:ext uri="{BB962C8B-B14F-4D97-AF65-F5344CB8AC3E}">
        <p14:creationId xmlns:p14="http://schemas.microsoft.com/office/powerpoint/2010/main" val="39250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Zaufali nam już!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970546"/>
            <a:ext cx="10058400" cy="109739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Do tej pory zaufało nam już wiele instytucji! </a:t>
            </a:r>
            <a:endParaRPr lang="pl-PL" sz="2400" dirty="0" smtClean="0"/>
          </a:p>
          <a:p>
            <a:pPr algn="ctr"/>
            <a:r>
              <a:rPr lang="pl-PL" sz="2800" b="1" dirty="0" smtClean="0"/>
              <a:t>Nie </a:t>
            </a:r>
            <a:r>
              <a:rPr lang="pl-PL" sz="2800" b="1" dirty="0"/>
              <a:t>zwlekaj, dołącz do nich</a:t>
            </a:r>
            <a:r>
              <a:rPr lang="pl-PL" sz="2800" b="1" dirty="0" smtClean="0"/>
              <a:t>!</a:t>
            </a:r>
            <a:endParaRPr 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7" y="2275266"/>
            <a:ext cx="1570418" cy="148286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16" y="4437804"/>
            <a:ext cx="1548415" cy="135456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46" y="3067941"/>
            <a:ext cx="1703540" cy="2409685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41" y="2998589"/>
            <a:ext cx="2912877" cy="17237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180" y="1976330"/>
            <a:ext cx="1781798" cy="1781798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85" y="2984449"/>
            <a:ext cx="1547359" cy="154735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76" y="4604317"/>
            <a:ext cx="2123205" cy="1369422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623" y="5289028"/>
            <a:ext cx="3286225" cy="878038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666" y="4537592"/>
            <a:ext cx="1550191" cy="150287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36" y="3689064"/>
            <a:ext cx="1554622" cy="155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Skontaktuj się z nami!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135297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>Magazyn Studentów Uniwersytetu Śląskiego „Suplement”</a:t>
            </a:r>
            <a:br>
              <a:rPr lang="pl-PL" b="1" dirty="0" smtClean="0"/>
            </a:br>
            <a:r>
              <a:rPr lang="pl-PL" dirty="0" smtClean="0"/>
              <a:t>magazyn.suplement@us.edu.pl</a:t>
            </a:r>
            <a:r>
              <a:rPr lang="pl-PL" dirty="0"/>
              <a:t/>
            </a:r>
            <a:br>
              <a:rPr lang="pl-PL" dirty="0"/>
            </a:br>
            <a:endParaRPr lang="pl-PL" b="1" dirty="0"/>
          </a:p>
          <a:p>
            <a:pPr algn="ctr"/>
            <a:r>
              <a:rPr lang="pl-PL" b="1" dirty="0" smtClean="0"/>
              <a:t>Robert Jakubczak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Redaktor Naczelny Magazynu „Suplement”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r.jakubczak@us.edu.pl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Tel. </a:t>
            </a:r>
            <a:r>
              <a:rPr lang="pl-PL" b="1" dirty="0" smtClean="0"/>
              <a:t>720 791 303</a:t>
            </a:r>
            <a:br>
              <a:rPr lang="pl-PL" b="1" dirty="0" smtClean="0"/>
            </a:br>
            <a:endParaRPr lang="pl-PL" b="1" dirty="0" smtClean="0"/>
          </a:p>
          <a:p>
            <a:pPr algn="ctr"/>
            <a:r>
              <a:rPr lang="pl-PL" b="1" dirty="0" smtClean="0"/>
              <a:t>Radosław </a:t>
            </a:r>
            <a:r>
              <a:rPr lang="pl-PL" b="1" dirty="0"/>
              <a:t>Aksamit</a:t>
            </a:r>
            <a:br>
              <a:rPr lang="pl-PL" b="1" dirty="0"/>
            </a:br>
            <a:r>
              <a:rPr lang="pl-PL" sz="1800" dirty="0"/>
              <a:t>Kierownik Centrum </a:t>
            </a:r>
            <a:r>
              <a:rPr lang="pl-PL" sz="1800" smtClean="0"/>
              <a:t>Komunikacji Medialnej </a:t>
            </a:r>
            <a:r>
              <a:rPr lang="pl-PL" sz="1800" dirty="0"/>
              <a:t>Uniwersytetu </a:t>
            </a:r>
            <a:r>
              <a:rPr lang="pl-PL" sz="1800" dirty="0" smtClean="0"/>
              <a:t>Śląskiego</a:t>
            </a:r>
            <a:br>
              <a:rPr lang="pl-PL" sz="1800" dirty="0" smtClean="0"/>
            </a:br>
            <a:r>
              <a:rPr lang="pl-PL" sz="1800" dirty="0" smtClean="0"/>
              <a:t>radoslaw.aksamit@us.edu.pl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Tel. </a:t>
            </a:r>
            <a:r>
              <a:rPr lang="pl-PL" b="1" dirty="0" smtClean="0"/>
              <a:t>512 104 427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745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15012"/>
            <a:ext cx="12192000" cy="1153683"/>
          </a:xfrm>
        </p:spPr>
        <p:txBody>
          <a:bodyPr>
            <a:noAutofit/>
          </a:bodyPr>
          <a:lstStyle/>
          <a:p>
            <a:pPr algn="ctr"/>
            <a:r>
              <a:rPr lang="pl-PL" sz="7200" b="1" i="1" dirty="0" smtClean="0">
                <a:solidFill>
                  <a:srgbClr val="C40000"/>
                </a:solidFill>
              </a:rPr>
              <a:t>Zapraszamy do współpracy!</a:t>
            </a:r>
            <a:endParaRPr lang="pl-PL" sz="7200" b="1" i="1" dirty="0">
              <a:solidFill>
                <a:srgbClr val="C4000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535" y="3080758"/>
            <a:ext cx="1852465" cy="1852465"/>
          </a:xfrm>
        </p:spPr>
      </p:pic>
      <p:sp>
        <p:nvSpPr>
          <p:cNvPr id="5" name="Prostokąt 4"/>
          <p:cNvSpPr/>
          <p:nvPr/>
        </p:nvSpPr>
        <p:spPr>
          <a:xfrm>
            <a:off x="1085316" y="1384419"/>
            <a:ext cx="10468598" cy="52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0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681653"/>
            <a:ext cx="10058400" cy="3187439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Magazyn Studentów Uniwersytetu Śląskiego „Suplement” ukazuje się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nakładzie </a:t>
            </a:r>
            <a:r>
              <a:rPr lang="pl-PL" sz="2400" b="1" dirty="0" smtClean="0"/>
              <a:t>3 </a:t>
            </a:r>
            <a:r>
              <a:rPr lang="pl-PL" sz="2400" b="1" dirty="0"/>
              <a:t>tysięcy egzemplarzy</a:t>
            </a:r>
            <a:r>
              <a:rPr lang="pl-PL" sz="2400" dirty="0"/>
              <a:t>. Poruszane są w nim uniwersalne tematy, dzięki czemu trafia zarówno do studentów, jak i pracowników Uniwersytetu Śląskiego, a także do innych osób </a:t>
            </a:r>
            <a:r>
              <a:rPr lang="pl-PL" sz="2400" dirty="0" smtClean="0"/>
              <a:t>z nim związanych. </a:t>
            </a:r>
            <a:endParaRPr lang="pl-PL" sz="2400" dirty="0"/>
          </a:p>
          <a:p>
            <a:pPr algn="ctr"/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090" y="378934"/>
            <a:ext cx="6210779" cy="216033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914400" y="1389185"/>
            <a:ext cx="2233246" cy="63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105313" y="1459101"/>
            <a:ext cx="2233246" cy="63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Gdzie nas znajdziesz?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b="1" dirty="0"/>
              <a:t>Papierowe wydanie</a:t>
            </a:r>
            <a:r>
              <a:rPr lang="pl-PL" sz="2300" dirty="0"/>
              <a:t> Magazynu dostępne jest </a:t>
            </a:r>
            <a:r>
              <a:rPr lang="pl-PL" sz="2300" dirty="0" smtClean="0"/>
              <a:t>na </a:t>
            </a:r>
            <a:r>
              <a:rPr lang="pl-PL" sz="2300" dirty="0"/>
              <a:t>wydziałach Uniwersytetu Śląskiego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(</a:t>
            </a:r>
            <a:r>
              <a:rPr lang="pl-PL" sz="2300" dirty="0"/>
              <a:t>w Katowicach, </a:t>
            </a:r>
            <a:r>
              <a:rPr lang="pl-PL" sz="2300" dirty="0" smtClean="0"/>
              <a:t>Chorzowie, Sosnowcu </a:t>
            </a:r>
            <a:r>
              <a:rPr lang="pl-PL" sz="2300" dirty="0"/>
              <a:t>i Cieszynie), w Rektoracie </a:t>
            </a:r>
            <a:r>
              <a:rPr lang="pl-PL" sz="2300" dirty="0" err="1"/>
              <a:t>UŚ</a:t>
            </a:r>
            <a:r>
              <a:rPr lang="pl-PL" sz="2300" dirty="0"/>
              <a:t> oraz w Centrum Informacji Naukowej i Bibliotece Akademickiej (</a:t>
            </a:r>
            <a:r>
              <a:rPr lang="pl-PL" sz="2300" dirty="0" err="1"/>
              <a:t>CINiBA</a:t>
            </a:r>
            <a:r>
              <a:rPr lang="pl-PL" sz="2300" dirty="0"/>
              <a:t>), a także w </a:t>
            </a:r>
            <a:r>
              <a:rPr lang="pl-PL" sz="2300" dirty="0" smtClean="0"/>
              <a:t>wielu lokalach </a:t>
            </a:r>
            <a:r>
              <a:rPr lang="pl-PL" sz="2300" dirty="0"/>
              <a:t>i placówkach na terenie Katowic oraz w Teatrze Zagłębia w Sosnowcu. </a:t>
            </a:r>
            <a:endParaRPr lang="pl-PL" sz="2300" dirty="0" smtClean="0"/>
          </a:p>
          <a:p>
            <a:pPr algn="ctr"/>
            <a:r>
              <a:rPr lang="pl-PL" sz="2300" dirty="0" smtClean="0"/>
              <a:t>Dodatkowo </a:t>
            </a:r>
            <a:r>
              <a:rPr lang="pl-PL" sz="2300" dirty="0"/>
              <a:t>M</a:t>
            </a:r>
            <a:r>
              <a:rPr lang="pl-PL" sz="2300" dirty="0" smtClean="0"/>
              <a:t>agazyn </a:t>
            </a:r>
            <a:r>
              <a:rPr lang="pl-PL" sz="2300" dirty="0"/>
              <a:t>można przeczytać również </a:t>
            </a:r>
            <a:r>
              <a:rPr lang="pl-PL" sz="2300" b="1" dirty="0"/>
              <a:t>online</a:t>
            </a:r>
            <a:r>
              <a:rPr lang="pl-PL" sz="2300" dirty="0"/>
              <a:t>: </a:t>
            </a:r>
            <a:r>
              <a:rPr lang="pl-PL" sz="2300" dirty="0" smtClean="0">
                <a:solidFill>
                  <a:schemeClr val="accent1"/>
                </a:solidFill>
                <a:hlinkClick r:id="rId2"/>
              </a:rPr>
              <a:t>www.issuu.com/</a:t>
            </a:r>
            <a:r>
              <a:rPr lang="pl-PL" sz="2300" dirty="0" err="1" smtClean="0">
                <a:solidFill>
                  <a:schemeClr val="accent1"/>
                </a:solidFill>
                <a:hlinkClick r:id="rId2"/>
              </a:rPr>
              <a:t>magazynsuplement</a:t>
            </a:r>
            <a:r>
              <a:rPr lang="pl-PL" sz="2300" dirty="0" smtClean="0">
                <a:solidFill>
                  <a:schemeClr val="accent1"/>
                </a:solidFill>
              </a:rPr>
              <a:t>. </a:t>
            </a:r>
            <a:endParaRPr lang="pl-PL" sz="2300" dirty="0"/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6722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O czym piszemy?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dirty="0"/>
              <a:t>„Suplement” jest tak </a:t>
            </a:r>
            <a:r>
              <a:rPr lang="pl-PL" sz="2300" b="1" dirty="0"/>
              <a:t>różnorodny </a:t>
            </a:r>
            <a:r>
              <a:rPr lang="pl-PL" sz="2300" dirty="0"/>
              <a:t>jak ludzie, którzy go </a:t>
            </a:r>
            <a:r>
              <a:rPr lang="pl-PL" sz="2300" dirty="0" smtClean="0"/>
              <a:t>czytają.</a:t>
            </a:r>
          </a:p>
          <a:p>
            <a:pPr algn="ctr"/>
            <a:r>
              <a:rPr lang="pl-PL" sz="2300" dirty="0" smtClean="0"/>
              <a:t>Nasi </a:t>
            </a:r>
            <a:r>
              <a:rPr lang="pl-PL" sz="2300" dirty="0"/>
              <a:t>redaktorzy poruszają tematy związane z uczelnią, studentami, ale przede wszystkim z tym, co budzi ich </a:t>
            </a:r>
            <a:r>
              <a:rPr lang="pl-PL" sz="2300" b="1" dirty="0"/>
              <a:t>ciekawość</a:t>
            </a:r>
            <a:r>
              <a:rPr lang="pl-PL" sz="2300" dirty="0"/>
              <a:t> i pozwala na </a:t>
            </a:r>
            <a:r>
              <a:rPr lang="pl-PL" sz="2300" b="1" dirty="0" smtClean="0"/>
              <a:t>rozwój</a:t>
            </a:r>
            <a:r>
              <a:rPr lang="pl-PL" sz="2300" dirty="0" smtClean="0"/>
              <a:t>.</a:t>
            </a:r>
          </a:p>
          <a:p>
            <a:pPr algn="ctr"/>
            <a:r>
              <a:rPr lang="pl-PL" sz="2300" dirty="0" smtClean="0"/>
              <a:t>Na </a:t>
            </a:r>
            <a:r>
              <a:rPr lang="pl-PL" sz="2300" dirty="0"/>
              <a:t>łamach Magazynu </a:t>
            </a:r>
            <a:r>
              <a:rPr lang="pl-PL" sz="2300" b="1" dirty="0"/>
              <a:t>każdy znajdzie coś dla siebie</a:t>
            </a:r>
            <a:r>
              <a:rPr lang="pl-PL" sz="2300" dirty="0"/>
              <a:t>. </a:t>
            </a:r>
            <a:r>
              <a:rPr lang="pl-PL" sz="2300" dirty="0" smtClean="0"/>
              <a:t>Przybliżamy </a:t>
            </a:r>
            <a:r>
              <a:rPr lang="pl-PL" sz="2300" dirty="0"/>
              <a:t>czytelnikom koła naukowe działające na Uniwersytecie Śląskim, a także m.in. zagadnienia związane z psychologią, sztuką, kulturą, historią czy zjawiskami społecznymi. </a:t>
            </a:r>
          </a:p>
        </p:txBody>
      </p:sp>
    </p:spTree>
    <p:extLst>
      <p:ext uri="{BB962C8B-B14F-4D97-AF65-F5344CB8AC3E}">
        <p14:creationId xmlns:p14="http://schemas.microsoft.com/office/powerpoint/2010/main" val="11910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Jak się prezentujemy?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921384"/>
            <a:ext cx="10058400" cy="1582124"/>
          </a:xfrm>
        </p:spPr>
        <p:txBody>
          <a:bodyPr>
            <a:noAutofit/>
          </a:bodyPr>
          <a:lstStyle/>
          <a:p>
            <a:pPr algn="ctr"/>
            <a:r>
              <a:rPr lang="pl-PL" sz="2300" dirty="0" smtClean="0"/>
              <a:t>„Suplement</a:t>
            </a:r>
            <a:r>
              <a:rPr lang="pl-PL" sz="2300" dirty="0"/>
              <a:t>” stawia na </a:t>
            </a:r>
            <a:r>
              <a:rPr lang="pl-PL" sz="2300" b="1" dirty="0"/>
              <a:t>profesjonalizm</a:t>
            </a:r>
            <a:r>
              <a:rPr lang="pl-PL" sz="2300" dirty="0"/>
              <a:t>. Nasze artykuły przechodzą zatem redakcję merytoryczną, językową i korektę, by na końcu przywdziać fenomenalną </a:t>
            </a:r>
            <a:r>
              <a:rPr lang="pl-PL" sz="2300" b="1" dirty="0"/>
              <a:t>szatę </a:t>
            </a:r>
            <a:r>
              <a:rPr lang="pl-PL" sz="2300" b="1" dirty="0" smtClean="0"/>
              <a:t>graficzną</a:t>
            </a:r>
            <a:r>
              <a:rPr lang="pl-PL" sz="2300" dirty="0" smtClean="0"/>
              <a:t>. </a:t>
            </a:r>
          </a:p>
          <a:p>
            <a:pPr algn="ctr"/>
            <a:r>
              <a:rPr lang="pl-PL" sz="2300" dirty="0" smtClean="0"/>
              <a:t>Zapraszamy do zapoznania się z przykładowymi </a:t>
            </a:r>
            <a:r>
              <a:rPr lang="pl-PL" sz="2300" b="1" dirty="0" smtClean="0"/>
              <a:t>fotografiami</a:t>
            </a:r>
            <a:r>
              <a:rPr lang="pl-PL" sz="2300" dirty="0" smtClean="0"/>
              <a:t>:</a:t>
            </a:r>
            <a:endParaRPr lang="pl-PL" sz="2300" dirty="0"/>
          </a:p>
          <a:p>
            <a:pPr algn="ctr"/>
            <a:endParaRPr lang="pl-PL" sz="24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99" y="3709320"/>
            <a:ext cx="3200821" cy="226036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49" y="3709321"/>
            <a:ext cx="3200821" cy="226036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48" y="3709320"/>
            <a:ext cx="1591313" cy="226036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48" y="3709321"/>
            <a:ext cx="1580623" cy="226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Zasięg „Suplementu”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Magazyn regularnie trafia do około </a:t>
            </a:r>
            <a:r>
              <a:rPr lang="pl-PL" sz="2400" b="1" dirty="0"/>
              <a:t>30 tysięcy studentów</a:t>
            </a:r>
            <a:r>
              <a:rPr lang="pl-PL" sz="2400" dirty="0"/>
              <a:t>, pracowników Uniwersytetu Śląskiego oraz </a:t>
            </a:r>
            <a:r>
              <a:rPr lang="pl-PL" sz="2400" dirty="0" smtClean="0"/>
              <a:t>do innych </a:t>
            </a:r>
            <a:r>
              <a:rPr lang="pl-PL" sz="2400" dirty="0"/>
              <a:t>osób związanych z </a:t>
            </a:r>
            <a:r>
              <a:rPr lang="pl-PL" sz="2400" dirty="0" err="1"/>
              <a:t>UŚ</a:t>
            </a:r>
            <a:r>
              <a:rPr lang="pl-PL" sz="2400" dirty="0"/>
              <a:t> i </a:t>
            </a:r>
            <a:r>
              <a:rPr lang="pl-PL" sz="2400" dirty="0" smtClean="0"/>
              <a:t>regionem.</a:t>
            </a:r>
          </a:p>
          <a:p>
            <a:pPr algn="ctr"/>
            <a:r>
              <a:rPr lang="pl-PL" sz="2400" dirty="0" smtClean="0"/>
              <a:t>Można </a:t>
            </a:r>
            <a:r>
              <a:rPr lang="pl-PL" sz="2400" dirty="0"/>
              <a:t>go również przeczytać w wielu </a:t>
            </a:r>
            <a:r>
              <a:rPr lang="pl-PL" sz="2400" b="1" dirty="0"/>
              <a:t>lokalach i </a:t>
            </a:r>
            <a:r>
              <a:rPr lang="pl-PL" sz="2400" b="1" dirty="0" smtClean="0"/>
              <a:t>placówkach</a:t>
            </a:r>
            <a:r>
              <a:rPr lang="pl-PL" sz="2400" dirty="0" smtClean="0"/>
              <a:t>. </a:t>
            </a:r>
          </a:p>
          <a:p>
            <a:pPr algn="ctr"/>
            <a:r>
              <a:rPr lang="pl-PL" sz="2400" dirty="0" smtClean="0"/>
              <a:t>Jego </a:t>
            </a:r>
            <a:r>
              <a:rPr lang="pl-PL" sz="2400" dirty="0"/>
              <a:t>dostępność oraz uniwersalność sprawia, że każdy kolejny numer trafia do </a:t>
            </a:r>
            <a:r>
              <a:rPr lang="pl-PL" sz="2400" b="1" dirty="0"/>
              <a:t>tysięcy osób</a:t>
            </a:r>
            <a:r>
              <a:rPr lang="pl-PL" sz="2400" dirty="0"/>
              <a:t>, nie tylko na Śląsku.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1259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„Suplement” w </a:t>
            </a:r>
            <a:r>
              <a:rPr lang="pl-PL" sz="6000" b="1" i="1" dirty="0" err="1" smtClean="0">
                <a:solidFill>
                  <a:srgbClr val="C40000"/>
                </a:solidFill>
              </a:rPr>
              <a:t>social</a:t>
            </a:r>
            <a:r>
              <a:rPr lang="pl-PL" sz="6000" b="1" i="1" dirty="0" smtClean="0">
                <a:solidFill>
                  <a:srgbClr val="C40000"/>
                </a:solidFill>
              </a:rPr>
              <a:t> mediach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dirty="0"/>
              <a:t>Możemy pochwalić się prężnie działającą </a:t>
            </a:r>
            <a:r>
              <a:rPr lang="pl-PL" sz="2300" b="1" dirty="0"/>
              <a:t>stroną internetową</a:t>
            </a:r>
            <a:r>
              <a:rPr lang="pl-PL" sz="2300" dirty="0"/>
              <a:t>, na której regularnie publikujemy nasze artykuły, oraz stale rosnącym zasięgiem w </a:t>
            </a:r>
            <a:r>
              <a:rPr lang="pl-PL" sz="2300" b="1" dirty="0"/>
              <a:t>mediach społecznościowych </a:t>
            </a:r>
            <a:r>
              <a:rPr lang="pl-PL" sz="2300" dirty="0"/>
              <a:t>(Facebook, </a:t>
            </a:r>
            <a:r>
              <a:rPr lang="pl-PL" sz="2300" dirty="0" err="1"/>
              <a:t>Instagram</a:t>
            </a:r>
            <a:r>
              <a:rPr lang="pl-PL" sz="2300" dirty="0"/>
              <a:t>). Efekty naszej pracy mogą Państwo sprawdzić, odwiedzając</a:t>
            </a:r>
            <a:r>
              <a:rPr lang="pl-PL" sz="2300" dirty="0" smtClean="0"/>
              <a:t>: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 smtClean="0"/>
              <a:t> </a:t>
            </a:r>
            <a:r>
              <a:rPr lang="pl-PL" sz="2300" b="1" dirty="0" smtClean="0"/>
              <a:t>stronę internetową</a:t>
            </a:r>
            <a:r>
              <a:rPr lang="pl-PL" sz="2300" dirty="0" smtClean="0"/>
              <a:t>:  </a:t>
            </a:r>
            <a:r>
              <a:rPr lang="pl-PL" sz="2300" dirty="0" smtClean="0">
                <a:solidFill>
                  <a:schemeClr val="accent1"/>
                </a:solidFill>
                <a:hlinkClick r:id="rId2"/>
              </a:rPr>
              <a:t>www.magazynsuplement.us.edu.pl</a:t>
            </a:r>
            <a:r>
              <a:rPr lang="pl-PL" sz="2300" dirty="0" smtClean="0">
                <a:solidFill>
                  <a:schemeClr val="accent1"/>
                </a:solidFill>
              </a:rPr>
              <a:t>. </a:t>
            </a:r>
            <a:endParaRPr lang="pl-PL" sz="2300" dirty="0" smtClean="0">
              <a:solidFill>
                <a:schemeClr val="accent1"/>
              </a:solidFill>
            </a:endParaRP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 smtClean="0"/>
              <a:t> </a:t>
            </a:r>
            <a:r>
              <a:rPr lang="pl-PL" sz="2300" dirty="0" err="1" smtClean="0"/>
              <a:t>fanpage</a:t>
            </a:r>
            <a:r>
              <a:rPr lang="pl-PL" sz="2300" dirty="0" smtClean="0"/>
              <a:t> </a:t>
            </a:r>
            <a:r>
              <a:rPr lang="pl-PL" sz="2300" dirty="0"/>
              <a:t>na </a:t>
            </a:r>
            <a:r>
              <a:rPr lang="pl-PL" sz="2300" b="1" dirty="0" err="1"/>
              <a:t>Facebooku</a:t>
            </a:r>
            <a:r>
              <a:rPr lang="pl-PL" sz="2300" dirty="0"/>
              <a:t>: </a:t>
            </a:r>
            <a:r>
              <a:rPr lang="pl-PL" sz="2300" dirty="0" smtClean="0">
                <a:solidFill>
                  <a:schemeClr val="accent1"/>
                </a:solidFill>
                <a:hlinkClick r:id="rId3"/>
              </a:rPr>
              <a:t>www.facebook.com/</a:t>
            </a:r>
            <a:r>
              <a:rPr lang="pl-PL" sz="2300" dirty="0" err="1" smtClean="0">
                <a:solidFill>
                  <a:schemeClr val="accent1"/>
                </a:solidFill>
                <a:hlinkClick r:id="rId3"/>
              </a:rPr>
              <a:t>magazynsuplement</a:t>
            </a:r>
            <a:r>
              <a:rPr lang="pl-PL" sz="2300" dirty="0" smtClean="0">
                <a:solidFill>
                  <a:schemeClr val="accent1"/>
                </a:solidFill>
              </a:rPr>
              <a:t>. </a:t>
            </a:r>
            <a:endParaRPr lang="pl-PL" sz="2300" dirty="0">
              <a:solidFill>
                <a:schemeClr val="accent1"/>
              </a:solidFill>
            </a:endParaRP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/>
              <a:t> </a:t>
            </a:r>
            <a:r>
              <a:rPr lang="pl-PL" sz="2300" dirty="0" smtClean="0"/>
              <a:t>konto </a:t>
            </a:r>
            <a:r>
              <a:rPr lang="pl-PL" sz="2300" dirty="0"/>
              <a:t>na </a:t>
            </a:r>
            <a:r>
              <a:rPr lang="pl-PL" sz="2300" b="1" dirty="0" err="1"/>
              <a:t>Instagramie</a:t>
            </a:r>
            <a:r>
              <a:rPr lang="pl-PL" sz="2300" dirty="0"/>
              <a:t>: </a:t>
            </a:r>
            <a:r>
              <a:rPr lang="pl-PL" sz="2300" dirty="0" smtClean="0">
                <a:solidFill>
                  <a:schemeClr val="accent1"/>
                </a:solidFill>
                <a:hlinkClick r:id="rId4"/>
              </a:rPr>
              <a:t>www.instagram.com/</a:t>
            </a:r>
            <a:r>
              <a:rPr lang="pl-PL" sz="2300" dirty="0" err="1" smtClean="0">
                <a:solidFill>
                  <a:schemeClr val="accent1"/>
                </a:solidFill>
                <a:hlinkClick r:id="rId4"/>
              </a:rPr>
              <a:t>magazynsuplement</a:t>
            </a:r>
            <a:r>
              <a:rPr lang="pl-PL" sz="2300" dirty="0" smtClean="0">
                <a:solidFill>
                  <a:schemeClr val="accent1"/>
                </a:solidFill>
              </a:rPr>
              <a:t>. </a:t>
            </a:r>
            <a:endParaRPr lang="pl-PL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rgbClr val="C40000"/>
                </a:solidFill>
              </a:rPr>
              <a:t>Zareklamuj się u nas!</a:t>
            </a:r>
            <a:endParaRPr lang="pl-PL" sz="60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9"/>
            <a:ext cx="10058400" cy="402804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Podane w tabeli ceny są</a:t>
            </a:r>
            <a:r>
              <a:rPr lang="pl-PL" sz="2400" b="1" dirty="0"/>
              <a:t> cenami netto</a:t>
            </a:r>
            <a:r>
              <a:rPr lang="pl-PL" sz="2400" dirty="0"/>
              <a:t> i </a:t>
            </a:r>
            <a:r>
              <a:rPr lang="pl-PL" sz="2400" b="1" dirty="0"/>
              <a:t>podlegają negocjacji</a:t>
            </a:r>
            <a:r>
              <a:rPr lang="pl-PL" sz="2400" dirty="0"/>
              <a:t>. </a:t>
            </a:r>
            <a:endParaRPr lang="pl-PL" sz="23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97280" y="5535100"/>
            <a:ext cx="10058400" cy="4028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dirty="0"/>
              <a:t>Dla stałych współpracowników przewidujemy </a:t>
            </a:r>
            <a:r>
              <a:rPr lang="pl-PL" sz="2400" b="1" dirty="0"/>
              <a:t>atrakcyjne zniżki!</a:t>
            </a:r>
            <a:endParaRPr lang="pl-PL" sz="2300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39600"/>
              </p:ext>
            </p:extLst>
          </p:nvPr>
        </p:nvGraphicFramePr>
        <p:xfrm>
          <a:off x="2057638" y="3078304"/>
          <a:ext cx="8127999" cy="1784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netto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 łamach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Ostatnia strona</a:t>
                      </a:r>
                      <a:endParaRPr lang="pl-PL" dirty="0"/>
                    </a:p>
                  </a:txBody>
                  <a:tcPr anchor="ctr"/>
                </a:tc>
              </a:tr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Cała strona A4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800 </a:t>
                      </a:r>
                      <a:r>
                        <a:rPr lang="pl-PL" b="1" dirty="0" smtClean="0"/>
                        <a:t>zł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700 </a:t>
                      </a:r>
                      <a:r>
                        <a:rPr lang="pl-PL" b="1" dirty="0" smtClean="0"/>
                        <a:t>zł</a:t>
                      </a:r>
                      <a:endParaRPr lang="pl-PL" b="1" dirty="0"/>
                    </a:p>
                  </a:txBody>
                  <a:tcPr anchor="ctr"/>
                </a:tc>
              </a:tr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Pół strony A4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700 </a:t>
                      </a:r>
                      <a:r>
                        <a:rPr lang="pl-PL" b="1" dirty="0" smtClean="0"/>
                        <a:t>zł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600 </a:t>
                      </a:r>
                      <a:r>
                        <a:rPr lang="pl-PL" b="1" dirty="0" smtClean="0"/>
                        <a:t>zł</a:t>
                      </a:r>
                      <a:endParaRPr lang="pl-PL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6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381" y="286604"/>
            <a:ext cx="11417182" cy="1313596"/>
          </a:xfrm>
        </p:spPr>
        <p:txBody>
          <a:bodyPr>
            <a:noAutofit/>
          </a:bodyPr>
          <a:lstStyle/>
          <a:p>
            <a:pPr algn="ctr"/>
            <a:r>
              <a:rPr lang="pl-PL" sz="5400" b="1" i="1" dirty="0" smtClean="0">
                <a:solidFill>
                  <a:srgbClr val="C40000"/>
                </a:solidFill>
              </a:rPr>
              <a:t>Co zyskujesz dzięki współpracy z nami?</a:t>
            </a:r>
            <a:endParaRPr lang="pl-PL" sz="5400" b="1" i="1" dirty="0">
              <a:solidFill>
                <a:srgbClr val="C4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Reklamując się na łamach naszego Magazynu, otrzymują Państwo niesamowitą możliwość </a:t>
            </a:r>
            <a:r>
              <a:rPr lang="pl-PL" sz="2400" b="1" dirty="0"/>
              <a:t>dotarcia do młodych ludzi</a:t>
            </a:r>
            <a:r>
              <a:rPr lang="pl-PL" sz="2400" dirty="0"/>
              <a:t> oraz zainteresowania ich swoją działalnością. </a:t>
            </a:r>
            <a:endParaRPr lang="pl-PL" sz="2400" dirty="0" smtClean="0"/>
          </a:p>
          <a:p>
            <a:pPr algn="ctr"/>
            <a:r>
              <a:rPr lang="pl-PL" sz="2400" dirty="0" smtClean="0"/>
              <a:t>To </a:t>
            </a:r>
            <a:r>
              <a:rPr lang="pl-PL" sz="2400" dirty="0"/>
              <a:t>ogromna, licząca niemal </a:t>
            </a:r>
            <a:r>
              <a:rPr lang="pl-PL" sz="2400" b="1" dirty="0"/>
              <a:t>30 tysięcy osób</a:t>
            </a:r>
            <a:r>
              <a:rPr lang="pl-PL" sz="2400" dirty="0"/>
              <a:t> grupa ciekawych świata odbiorców.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4073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Pomarańczowoczerwo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406</Words>
  <Application>Microsoft Office PowerPoint</Application>
  <PresentationFormat>Panoramiczny</PresentationFormat>
  <Paragraphs>51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Retrospekcja</vt:lpstr>
      <vt:lpstr>Prezentacja programu PowerPoint</vt:lpstr>
      <vt:lpstr>Prezentacja programu PowerPoint</vt:lpstr>
      <vt:lpstr>Gdzie nas znajdziesz?</vt:lpstr>
      <vt:lpstr>O czym piszemy?</vt:lpstr>
      <vt:lpstr>Jak się prezentujemy?</vt:lpstr>
      <vt:lpstr>Zasięg „Suplementu”</vt:lpstr>
      <vt:lpstr>„Suplement” w social mediach</vt:lpstr>
      <vt:lpstr>Zareklamuj się u nas!</vt:lpstr>
      <vt:lpstr>Co zyskujesz dzięki współpracy z nami?</vt:lpstr>
      <vt:lpstr>Możliwe formy współpracy</vt:lpstr>
      <vt:lpstr>Zaufali nam już!</vt:lpstr>
      <vt:lpstr>Skontaktuj się z nami!</vt:lpstr>
      <vt:lpstr>Zapraszamy do współpracy!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Jakubczak</dc:creator>
  <cp:lastModifiedBy>Robert Jakubczak</cp:lastModifiedBy>
  <cp:revision>22</cp:revision>
  <dcterms:created xsi:type="dcterms:W3CDTF">2020-02-05T11:27:42Z</dcterms:created>
  <dcterms:modified xsi:type="dcterms:W3CDTF">2021-08-03T09:31:18Z</dcterms:modified>
</cp:coreProperties>
</file>